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slow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0" y="87500"/>
            <a:ext cx="9143990" cy="15756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28575">
                  <a:solidFill>
                    <a:srgbClr val="A61C00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000000"/>
                </a:solidFill>
                <a:latin typeface="Arial"/>
              </a:rPr>
              <a:t>Chapter 3: Perceiving the Self and Others</a:t>
            </a:r>
          </a:p>
        </p:txBody>
      </p:sp>
      <p:pic>
        <p:nvPicPr>
          <p:cNvPr id="55" name="Shape 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1075" y="1749724"/>
            <a:ext cx="5687554" cy="317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idx="1" type="body"/>
          </p:nvPr>
        </p:nvSpPr>
        <p:spPr>
          <a:xfrm>
            <a:off x="0" y="863550"/>
            <a:ext cx="4961700" cy="42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Selective Perceptions refers to biased perceptions 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We pay attention to information that is consistent to our schemas 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In other words, receiving only the information WE WANT 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I.e., when two people telling the same story but one person has a little more details than the other, you will trust the one with more details 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Distorted Perception 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Judging events based on vivid information </a:t>
            </a:r>
            <a:endParaRPr/>
          </a:p>
          <a:p>
            <a: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I.e., you and your friend are watching two performance from VMAs (J.Cole vs. Logic) but since you are a bigger fan of J.Cole you will automatically think J.Cole did a better job than Logic </a:t>
            </a:r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311700" y="198904"/>
            <a:ext cx="8520611" cy="6800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28575">
                  <a:solidFill>
                    <a:srgbClr val="B4A7D6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674EA7"/>
                </a:solidFill>
                <a:latin typeface="Arial"/>
              </a:rPr>
              <a:t>Selective Perception vs. Distorted Perception</a:t>
            </a:r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2968" y="1129625"/>
            <a:ext cx="3717356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Giving another person power over your perceptions 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For instance, companies love to use celebrities to endorse their products to increase sales even IF that celebrity is not an expert regarding that specific product </a:t>
            </a:r>
            <a:endParaRPr/>
          </a:p>
        </p:txBody>
      </p:sp>
      <p:sp>
        <p:nvSpPr>
          <p:cNvPr id="127" name="Shape 127"/>
          <p:cNvSpPr/>
          <p:nvPr/>
        </p:nvSpPr>
        <p:spPr>
          <a:xfrm>
            <a:off x="311700" y="278150"/>
            <a:ext cx="8520603" cy="6267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28575">
                  <a:solidFill>
                    <a:srgbClr val="3C78D8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6AA84F"/>
                </a:solidFill>
                <a:latin typeface="Arial"/>
              </a:rPr>
              <a:t>Undue Influence</a:t>
            </a:r>
          </a:p>
        </p:txBody>
      </p: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9950" y="2333625"/>
            <a:ext cx="1803374" cy="273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0" y="2801225"/>
            <a:ext cx="3216011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6925" y="2801225"/>
            <a:ext cx="3003825" cy="210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Attributions: Interpreting your Perceptions </a:t>
            </a:r>
            <a:endParaRPr b="1">
              <a:solidFill>
                <a:srgbClr val="980000"/>
              </a:solidFill>
            </a:endParaRPr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0" y="3710425"/>
            <a:ext cx="4000500" cy="143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>
                <a:solidFill>
                  <a:srgbClr val="000000"/>
                </a:solidFill>
              </a:rPr>
              <a:t>Attributions: personal characteristics used to explain others’ behaviors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b="1" i="1" lang="en">
                <a:solidFill>
                  <a:srgbClr val="000000"/>
                </a:solidFill>
              </a:rPr>
              <a:t>Fundamental attribution error: </a:t>
            </a:r>
            <a:r>
              <a:rPr lang="en">
                <a:solidFill>
                  <a:srgbClr val="000000"/>
                </a:solidFill>
              </a:rPr>
              <a:t>overemphasizing internal causes and underestimating external causes of behaviors (Noah failed the midterm because he’s lazy vs. he failed because he works 2 jobs + full time student with minimal time to study)</a:t>
            </a:r>
            <a:endParaRPr>
              <a:solidFill>
                <a:srgbClr val="000000"/>
              </a:solidFill>
            </a:endParaRPr>
          </a:p>
          <a:p>
            <a:pPr indent="0" lvl="0" marL="457200" rtl="0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b="1" i="1" lang="en">
                <a:solidFill>
                  <a:srgbClr val="000000"/>
                </a:solidFill>
              </a:rPr>
              <a:t>Self-serving bias:</a:t>
            </a:r>
            <a:r>
              <a:rPr i="1" lang="en">
                <a:solidFill>
                  <a:srgbClr val="000000"/>
                </a:solidFill>
              </a:rPr>
              <a:t> </a:t>
            </a:r>
            <a:r>
              <a:rPr lang="en">
                <a:solidFill>
                  <a:srgbClr val="000000"/>
                </a:solidFill>
              </a:rPr>
              <a:t>attributing personal success to internal factors (i.e., I got an A because I’m smart vs. I failed because my professor sucks)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Improving your Perceptions 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Be thoughtful when you seek explanations (i.e., your bf/gf always text you good morning at 6 a.m. why?) 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Look beyond first impressions (i.e., first impressions are not everything, it may lead to inaccurate conclusions) 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Question your assumptions; don’t assume (i.e., all sorority and fraternity members are party people) </a:t>
            </a:r>
            <a:endParaRPr/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7975" y="2922877"/>
            <a:ext cx="3347676" cy="222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103900" y="159250"/>
            <a:ext cx="5585100" cy="8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Perceptions in a Diverse World </a:t>
            </a:r>
            <a:endParaRPr b="1">
              <a:solidFill>
                <a:srgbClr val="980000"/>
              </a:solidFill>
            </a:endParaRPr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475" y="155975"/>
            <a:ext cx="4987524" cy="498752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/>
          <p:nvPr>
            <p:ph idx="1" type="body"/>
          </p:nvPr>
        </p:nvSpPr>
        <p:spPr>
          <a:xfrm>
            <a:off x="181775" y="1490200"/>
            <a:ext cx="39747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Culture affects how we perceive ourselves and others.</a:t>
            </a:r>
            <a:endParaRPr b="1" sz="2400">
              <a:solidFill>
                <a:srgbClr val="000000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Perceptual Barriers 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>
                <a:solidFill>
                  <a:srgbClr val="000000"/>
                </a:solidFill>
              </a:rPr>
              <a:t>Narrow perspective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lang="en">
                <a:solidFill>
                  <a:srgbClr val="000000"/>
                </a:solidFill>
              </a:rPr>
              <a:t>Cultural myopia: believing one’s own culture is appropriate and relevant in all situations</a:t>
            </a:r>
            <a:endParaRPr>
              <a:solidFill>
                <a:srgbClr val="000000"/>
              </a:solidFill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lang="en">
                <a:solidFill>
                  <a:srgbClr val="000000"/>
                </a:solidFill>
              </a:rPr>
              <a:t>This is especially dangerous because members from a dominant group in a society are unaware and insensitive towards other members in the same society 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>
                <a:solidFill>
                  <a:srgbClr val="000000"/>
                </a:solidFill>
              </a:rPr>
              <a:t>Stereotyping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lang="en">
                <a:solidFill>
                  <a:srgbClr val="000000"/>
                </a:solidFill>
              </a:rPr>
              <a:t>The act of assuming that individuals -- because they belong to certain groups they have a set of attitudes, behaviors, skills, morals, or habits 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lang="en">
                <a:solidFill>
                  <a:srgbClr val="000000"/>
                </a:solidFill>
              </a:rPr>
              <a:t>May be positive, negative, or neutral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lang="en">
                <a:solidFill>
                  <a:srgbClr val="000000"/>
                </a:solidFill>
              </a:rPr>
              <a:t>I.e., the first day I said I’m an Asian but I can drive (lol); earlier slides regarding sorority and fraternity 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>
                <a:solidFill>
                  <a:srgbClr val="000000"/>
                </a:solidFill>
              </a:rPr>
              <a:t>Prejudice 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lang="en">
                <a:solidFill>
                  <a:srgbClr val="000000"/>
                </a:solidFill>
              </a:rPr>
              <a:t>A deep-seated feeling of unkindness and ill will toward particular groups (often accompanied by feelings of superiority over those groups </a:t>
            </a:r>
            <a:endParaRPr>
              <a:solidFill>
                <a:srgbClr val="000000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454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What is Perception? </a:t>
            </a:r>
            <a:endParaRPr b="1">
              <a:solidFill>
                <a:srgbClr val="980000"/>
              </a:solidFill>
            </a:endParaRPr>
          </a:p>
        </p:txBody>
      </p:sp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0" y="2190025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A cognitive process through which we interpret our experiences and form our own unique understandings 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I.e., A may think C is an airhead but B may think C is intelligent 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What affects and formulate our perceptions? 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Cognitions 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It influences how and what we communicate to others </a:t>
            </a:r>
            <a:endParaRPr/>
          </a:p>
        </p:txBody>
      </p:sp>
      <p:pic>
        <p:nvPicPr>
          <p:cNvPr id="63" name="Shape 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183400"/>
            <a:ext cx="1753775" cy="196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First Impressions 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What you think vs. How it really is 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The first impression exercise on the first day </a:t>
            </a:r>
            <a:endParaRPr/>
          </a:p>
          <a:p>
            <a: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Your first impression may alter the way you view the person, as well as communicate with that person </a:t>
            </a:r>
            <a:endParaRPr/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675" y="2405800"/>
            <a:ext cx="4260275" cy="245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7600" y="2405800"/>
            <a:ext cx="4028575" cy="245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Communication Processing 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1152475"/>
            <a:ext cx="236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" sz="2400"/>
              <a:t>Gather 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" sz="2400"/>
              <a:t>Organize</a:t>
            </a:r>
            <a:endParaRPr sz="24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2400"/>
              <a:t>Evaluate</a:t>
            </a:r>
            <a:r>
              <a:rPr lang="en"/>
              <a:t> </a:t>
            </a:r>
            <a:endParaRPr/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5922725" y="1272300"/>
            <a:ext cx="2364000" cy="12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All information that you receive  </a:t>
            </a:r>
            <a:endParaRPr sz="2400"/>
          </a:p>
        </p:txBody>
      </p:sp>
      <p:sp>
        <p:nvSpPr>
          <p:cNvPr id="79" name="Shape 79"/>
          <p:cNvSpPr/>
          <p:nvPr/>
        </p:nvSpPr>
        <p:spPr>
          <a:xfrm>
            <a:off x="2961400" y="1450400"/>
            <a:ext cx="2130300" cy="83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6825" y="2714375"/>
            <a:ext cx="4916235" cy="227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Perception Process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Selecting Information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Organizing Information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Interpreting Information 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Improving Information </a:t>
            </a:r>
            <a:endParaRPr/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541" y="0"/>
            <a:ext cx="481046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Schemas 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b="1" lang="en">
                <a:solidFill>
                  <a:srgbClr val="000000"/>
                </a:solidFill>
              </a:rPr>
              <a:t>Mental structures that put together related bits of information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b="1" lang="en">
                <a:solidFill>
                  <a:srgbClr val="000000"/>
                </a:solidFill>
              </a:rPr>
              <a:t>Help us understand how things work or should work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b="1" lang="en">
                <a:solidFill>
                  <a:srgbClr val="000000"/>
                </a:solidFill>
              </a:rPr>
              <a:t>Evolve and change over time (interaction appearance theory)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85575"/>
            <a:ext cx="9144000" cy="275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Interaction Appearance Theory</a:t>
            </a:r>
            <a:r>
              <a:rPr lang="en"/>
              <a:t> </a:t>
            </a:r>
            <a:endParaRPr/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78050"/>
            <a:ext cx="9144000" cy="286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Helps explain how people change their perceptions of someone the more they interact </a:t>
            </a:r>
            <a:endParaRPr/>
          </a:p>
          <a:p>
            <a: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I.e., the more you get to know someone may change the levels of attraction towards that person (more or less)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Challenges with Schemas &amp; Perception 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❖"/>
            </a:pPr>
            <a:r>
              <a:rPr lang="en" sz="3000"/>
              <a:t>Mindlessness vs. Mindfulness </a:t>
            </a:r>
            <a:endParaRPr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❖"/>
            </a:pPr>
            <a:r>
              <a:rPr lang="en" sz="3000"/>
              <a:t>Selective Perception vs. Distorted Perception </a:t>
            </a:r>
            <a:endParaRPr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❖"/>
            </a:pPr>
            <a:r>
              <a:rPr lang="en" sz="3000"/>
              <a:t>Undue Influence </a:t>
            </a:r>
            <a:endParaRPr sz="3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Mindlessness → less critical processor of information 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Pro: it can help you handle some transactions automatically (i.e., you don’t have to think about HOW to place an order at a restaurant) 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Con: careless, cannot recall simple things/smaller details, uncritical evaluations 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Known as </a:t>
            </a:r>
            <a:r>
              <a:rPr i="1" lang="en"/>
              <a:t>processing information passively </a:t>
            </a:r>
            <a:endParaRPr i="1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Mindfulness → aware of yourself and tuning out distractions to focus 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Complete opposite of mindlessness </a:t>
            </a: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311700" y="210574"/>
            <a:ext cx="8468618" cy="7462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28575">
                  <a:solidFill>
                    <a:srgbClr val="0000FF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45818E"/>
                </a:solidFill>
                <a:latin typeface="Arial"/>
              </a:rPr>
              <a:t>Mindlessness vs. Mindfulness</a:t>
            </a:r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4300" y="3020375"/>
            <a:ext cx="4909700" cy="204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